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8670" r:id="rId1"/>
  </p:sldMasterIdLst>
  <p:notesMasterIdLst>
    <p:notesMasterId r:id="rId7"/>
  </p:notesMasterIdLst>
  <p:sldIdLst>
    <p:sldId id="670" r:id="rId2"/>
    <p:sldId id="695" r:id="rId3"/>
    <p:sldId id="690" r:id="rId4"/>
    <p:sldId id="696" r:id="rId5"/>
    <p:sldId id="694" r:id="rId6"/>
  </p:sldIdLst>
  <p:sldSz cx="9144000" cy="5143500" type="screen16x9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E6A5"/>
    <a:srgbClr val="CF5E31"/>
    <a:srgbClr val="3366CC"/>
    <a:srgbClr val="CCECFF"/>
    <a:srgbClr val="C18029"/>
    <a:srgbClr val="F1A86B"/>
    <a:srgbClr val="99FF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2" autoAdjust="0"/>
    <p:restoredTop sz="87728" autoAdjust="0"/>
  </p:normalViewPr>
  <p:slideViewPr>
    <p:cSldViewPr>
      <p:cViewPr>
        <p:scale>
          <a:sx n="100" d="100"/>
          <a:sy n="100" d="100"/>
        </p:scale>
        <p:origin x="-1992" y="-10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32"/>
        <p:guide pos="213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/>
          <a:lstStyle>
            <a:lvl1pPr algn="l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0268" y="0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/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fld id="{3B364410-0AE1-475D-B5B9-96A46FCFFF26}" type="datetimeFigureOut">
              <a:rPr lang="ru-RU"/>
              <a:pPr>
                <a:defRPr/>
              </a:pPr>
              <a:t>20.01.2025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25" tIns="47713" rIns="95425" bIns="4771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664" y="4722925"/>
            <a:ext cx="5409836" cy="4474594"/>
          </a:xfrm>
          <a:prstGeom prst="rect">
            <a:avLst/>
          </a:prstGeom>
        </p:spPr>
        <p:txBody>
          <a:bodyPr vert="horz" lIns="95425" tIns="47713" rIns="95425" bIns="47713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309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 anchor="b"/>
          <a:lstStyle>
            <a:lvl1pPr algn="l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0268" y="9444309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 anchor="b"/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fld id="{969C4D08-9B37-4FFC-8F6B-CF876BA6F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960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BA15B-6679-4BB0-A667-E3C789CA2C6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766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028700"/>
            <a:ext cx="8229600" cy="13716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4E8005-D717-46EA-8E6C-13709DE88D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498774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8A147-1811-4C80-8334-942AD22097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11EF4-AD92-4D74-B727-1F6CCF8753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1AB71A-E8D8-4C5A-94D8-816068395B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7086600" cy="13716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1880840"/>
            <a:ext cx="7086600" cy="1132284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4812507"/>
            <a:ext cx="762000" cy="273844"/>
          </a:xfrm>
        </p:spPr>
        <p:txBody>
          <a:bodyPr/>
          <a:lstStyle/>
          <a:p>
            <a:pPr>
              <a:defRPr/>
            </a:pPr>
            <a:fld id="{F4CB85A5-7EEB-447C-AFD0-C2317EE56A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56B346-3260-40A3-8A78-8085AE61B5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8572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563165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151335"/>
            <a:ext cx="4041775" cy="563165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71651"/>
            <a:ext cx="4040188" cy="28229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771651"/>
            <a:ext cx="4041775" cy="28229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F26733-8708-4A0F-89B0-F34EED2EB4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140625-285F-49BF-8C17-8855B9C63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5BAE6-23FA-477C-A18C-3F93681F06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143001"/>
            <a:ext cx="3008313" cy="3451622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13F939-D065-49F7-B2B0-4DE78BC0B5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5486400" cy="391716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373981"/>
            <a:ext cx="5486400" cy="29718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875090"/>
            <a:ext cx="5486400" cy="397764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0AD182-A597-4D42-B027-FE28533BE5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53187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4812507"/>
            <a:ext cx="2133600" cy="27384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4812507"/>
            <a:ext cx="2895600" cy="27384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4812507"/>
            <a:ext cx="762000" cy="273844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3E19F57-B117-4857-A537-B836671553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71" r:id="rId1"/>
    <p:sldLayoutId id="2147488672" r:id="rId2"/>
    <p:sldLayoutId id="2147488673" r:id="rId3"/>
    <p:sldLayoutId id="2147488674" r:id="rId4"/>
    <p:sldLayoutId id="2147488675" r:id="rId5"/>
    <p:sldLayoutId id="2147488676" r:id="rId6"/>
    <p:sldLayoutId id="2147488677" r:id="rId7"/>
    <p:sldLayoutId id="2147488678" r:id="rId8"/>
    <p:sldLayoutId id="2147488679" r:id="rId9"/>
    <p:sldLayoutId id="2147488680" r:id="rId10"/>
    <p:sldLayoutId id="214748868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371" y="361950"/>
            <a:ext cx="7704295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9E0000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+mn-ea"/>
                <a:cs typeface="Arial" charset="0"/>
              </a:rPr>
              <a:t>ИНВЕСТИЦИОННОЕ ПРЕДЛОЖЕНИЕ</a:t>
            </a:r>
            <a:br>
              <a:rPr lang="ru-RU" sz="20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+mn-ea"/>
                <a:cs typeface="Arial" charset="0"/>
              </a:rPr>
            </a:br>
            <a:r>
              <a:rPr lang="ru-RU" sz="2000" b="1" dirty="0">
                <a:solidFill>
                  <a:srgbClr val="002060"/>
                </a:solidFill>
              </a:rPr>
              <a:t>«СТРОИТЕЛЬСТВО РЫБОВОДЧЕСКОГО КОМПЛЕКСА </a:t>
            </a: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ПО ВЫРАЩИВАНИЮ РАДУЖНОЙ ФОРЕЛИ В УСТАНОВКЕ ЗАМКНУТОГО ЦИКЛА ВОДОСНАБЖЕНИЯ»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1495" y="4731782"/>
            <a:ext cx="922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2024год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/>
        </p:blipFill>
        <p:spPr bwMode="auto">
          <a:xfrm>
            <a:off x="685800" y="1615202"/>
            <a:ext cx="5410200" cy="310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74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4800" y="122268"/>
            <a:ext cx="8515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F5E31"/>
                </a:solidFill>
                <a:latin typeface="Ariac" pitchFamily="34" charset="0"/>
              </a:rPr>
              <a:t>Генеральная цель – создание благоприятных условий для развития сельского хозяйства, предпринимательства и жизнедеятельности населения </a:t>
            </a:r>
            <a:r>
              <a:rPr lang="ru-RU" sz="1600" b="1" dirty="0" smtClean="0">
                <a:solidFill>
                  <a:srgbClr val="CF5E31"/>
                </a:solidFill>
                <a:latin typeface="Ariac" pitchFamily="34" charset="0"/>
              </a:rPr>
              <a:t>Терновского муниципального района</a:t>
            </a:r>
            <a:endParaRPr lang="ru-RU" sz="1600" dirty="0">
              <a:solidFill>
                <a:srgbClr val="CF5E31"/>
              </a:solidFill>
              <a:latin typeface="Aria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57675" y="953265"/>
            <a:ext cx="4743450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c" pitchFamily="34" charset="0"/>
              </a:rPr>
              <a:t>   Привлечение </a:t>
            </a:r>
            <a:r>
              <a:rPr lang="ru-RU" sz="1200" b="1" dirty="0">
                <a:latin typeface="Ariac" pitchFamily="34" charset="0"/>
              </a:rPr>
              <a:t>инвестиций в экономику является одним из приоритетов в деятельности  муниципалитета</a:t>
            </a:r>
            <a:r>
              <a:rPr lang="ru-RU" sz="1200" b="1" dirty="0" smtClean="0">
                <a:latin typeface="Ariac" pitchFamily="34" charset="0"/>
              </a:rPr>
              <a:t>.</a:t>
            </a:r>
          </a:p>
          <a:p>
            <a:pPr algn="just"/>
            <a:r>
              <a:rPr lang="ru-RU" sz="1200" b="1" dirty="0">
                <a:latin typeface="Ariac" pitchFamily="34" charset="0"/>
              </a:rPr>
              <a:t> </a:t>
            </a:r>
            <a:r>
              <a:rPr lang="ru-RU" sz="1200" b="1" dirty="0" smtClean="0">
                <a:latin typeface="Ariac" pitchFamily="34" charset="0"/>
              </a:rPr>
              <a:t>   </a:t>
            </a:r>
            <a:r>
              <a:rPr lang="ru-RU" sz="1200" b="1" dirty="0">
                <a:latin typeface="Ariac" pitchFamily="34" charset="0"/>
              </a:rPr>
              <a:t>Мы   выражаем заинтересованность в   реализации  данного инвестиционного проекта. Это</a:t>
            </a:r>
            <a:r>
              <a:rPr lang="ru-RU" sz="1200" b="1" i="1" dirty="0">
                <a:latin typeface="Ariac" pitchFamily="34" charset="0"/>
              </a:rPr>
              <a:t> </a:t>
            </a:r>
            <a:r>
              <a:rPr lang="ru-RU" sz="1200" b="1" dirty="0">
                <a:latin typeface="Ariac" pitchFamily="34" charset="0"/>
              </a:rPr>
              <a:t> позволит создать новые рабочие места, тем самым снизить уровень </a:t>
            </a:r>
            <a:r>
              <a:rPr lang="ru-RU" sz="1200" b="1" dirty="0" err="1" smtClean="0">
                <a:latin typeface="Ariac" pitchFamily="34" charset="0"/>
              </a:rPr>
              <a:t>безработи</a:t>
            </a:r>
            <a:r>
              <a:rPr lang="ru-RU" sz="1200" b="1" dirty="0" smtClean="0">
                <a:latin typeface="Ariac" pitchFamily="34" charset="0"/>
              </a:rPr>
              <a:t> </a:t>
            </a:r>
            <a:r>
              <a:rPr lang="ru-RU" sz="1200" b="1" dirty="0" err="1" smtClean="0">
                <a:latin typeface="Ariac" pitchFamily="34" charset="0"/>
              </a:rPr>
              <a:t>цы</a:t>
            </a:r>
            <a:r>
              <a:rPr lang="ru-RU" sz="1200" b="1" dirty="0">
                <a:latin typeface="Ariac" pitchFamily="34" charset="0"/>
              </a:rPr>
              <a:t>,  обеспечить дополнительное поступление налогов </a:t>
            </a:r>
            <a:r>
              <a:rPr lang="ru-RU" sz="1200" b="1" dirty="0" smtClean="0">
                <a:latin typeface="Ariac" pitchFamily="34" charset="0"/>
              </a:rPr>
              <a:t>бюджет </a:t>
            </a:r>
            <a:r>
              <a:rPr lang="ru-RU" sz="1200" b="1" dirty="0">
                <a:latin typeface="Ariac" pitchFamily="34" charset="0"/>
              </a:rPr>
              <a:t>района.</a:t>
            </a:r>
          </a:p>
          <a:p>
            <a:pPr marL="0" indent="0" algn="just">
              <a:buNone/>
            </a:pPr>
            <a:r>
              <a:rPr lang="ru-RU" sz="1200" b="1" dirty="0" smtClean="0">
                <a:latin typeface="Ariac" pitchFamily="34" charset="0"/>
              </a:rPr>
              <a:t>   В </a:t>
            </a:r>
            <a:r>
              <a:rPr lang="ru-RU" sz="1200" b="1" dirty="0">
                <a:latin typeface="Ariac" pitchFamily="34" charset="0"/>
              </a:rPr>
              <a:t>районе  сформирован реестр 11 свободных инвестиционных площадок для различных направлений деятельности. </a:t>
            </a:r>
          </a:p>
        </p:txBody>
      </p:sp>
      <p:pic>
        <p:nvPicPr>
          <p:cNvPr id="16" name="Picture 4" descr="IMG_053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27"/>
          <a:stretch/>
        </p:blipFill>
        <p:spPr bwMode="auto">
          <a:xfrm>
            <a:off x="152400" y="895350"/>
            <a:ext cx="4019550" cy="2390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14" r="15714"/>
          <a:stretch>
            <a:fillRect/>
          </a:stretch>
        </p:blipFill>
        <p:spPr bwMode="auto">
          <a:xfrm>
            <a:off x="76200" y="3422264"/>
            <a:ext cx="2349406" cy="1515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321" y="3422262"/>
            <a:ext cx="2362771" cy="1515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800600" y="3409950"/>
            <a:ext cx="4249133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200" b="1" dirty="0">
                <a:latin typeface="Ariac" pitchFamily="34" charset="0"/>
              </a:rPr>
              <a:t>Терновский муниципальный  район  Воронежской области   включает в себя   сочетание целого ряда конкурентных преимуществ:</a:t>
            </a:r>
          </a:p>
          <a:p>
            <a:pPr algn="just"/>
            <a:r>
              <a:rPr lang="ru-RU" sz="1200" b="1" dirty="0">
                <a:latin typeface="Ariac" pitchFamily="34" charset="0"/>
              </a:rPr>
              <a:t> </a:t>
            </a:r>
            <a:r>
              <a:rPr lang="ru-RU" sz="1200" b="1" dirty="0" smtClean="0">
                <a:latin typeface="Ariac" pitchFamily="34" charset="0"/>
              </a:rPr>
              <a:t>- выгодное  </a:t>
            </a:r>
            <a:r>
              <a:rPr lang="ru-RU" sz="1200" b="1" dirty="0">
                <a:latin typeface="Ariac" pitchFamily="34" charset="0"/>
              </a:rPr>
              <a:t>географическое </a:t>
            </a:r>
            <a:r>
              <a:rPr lang="ru-RU" sz="1200" b="1" dirty="0" smtClean="0">
                <a:latin typeface="Ariac" pitchFamily="34" charset="0"/>
              </a:rPr>
              <a:t>положение;</a:t>
            </a:r>
            <a:endParaRPr lang="ru-RU" sz="1200" b="1" dirty="0">
              <a:latin typeface="Ariac" pitchFamily="34" charset="0"/>
            </a:endParaRPr>
          </a:p>
          <a:p>
            <a:pPr algn="just"/>
            <a:r>
              <a:rPr lang="ru-RU" sz="1200" b="1" dirty="0">
                <a:latin typeface="Ariac" pitchFamily="34" charset="0"/>
              </a:rPr>
              <a:t> </a:t>
            </a:r>
            <a:r>
              <a:rPr lang="ru-RU" sz="1200" b="1" dirty="0" smtClean="0">
                <a:latin typeface="Ariac" pitchFamily="34" charset="0"/>
              </a:rPr>
              <a:t>- природно-ресурсный потенциал</a:t>
            </a:r>
            <a:r>
              <a:rPr lang="ru-RU" sz="1200" b="1" dirty="0">
                <a:latin typeface="Ariac" pitchFamily="34" charset="0"/>
              </a:rPr>
              <a:t>;</a:t>
            </a:r>
          </a:p>
          <a:p>
            <a:pPr algn="just"/>
            <a:r>
              <a:rPr lang="ru-RU" sz="1200" b="1" dirty="0">
                <a:latin typeface="Ariac" pitchFamily="34" charset="0"/>
              </a:rPr>
              <a:t> </a:t>
            </a:r>
            <a:r>
              <a:rPr lang="ru-RU" sz="1200" b="1" dirty="0" smtClean="0">
                <a:latin typeface="Ariac" pitchFamily="34" charset="0"/>
              </a:rPr>
              <a:t>-развитая </a:t>
            </a:r>
            <a:r>
              <a:rPr lang="ru-RU" sz="1200" b="1" dirty="0">
                <a:latin typeface="Ariac" pitchFamily="34" charset="0"/>
              </a:rPr>
              <a:t>транспортная и инженерная </a:t>
            </a:r>
            <a:r>
              <a:rPr lang="ru-RU" sz="1200" b="1" dirty="0" smtClean="0">
                <a:latin typeface="Ariac" pitchFamily="34" charset="0"/>
              </a:rPr>
              <a:t>инфраструктура</a:t>
            </a:r>
            <a:endParaRPr lang="ru-RU" sz="1200" b="1" dirty="0">
              <a:latin typeface="Aria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958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https://turkmenskiy.ru/upload/medialibrary/4bf/5av5ak9he3w1p4umk7bnvfadk9feiyaf.jpg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AutoShape 4" descr="https://turkmenskiy.ru/upload/medialibrary/4bf/5av5ak9he3w1p4umk7bnvfadk9feiyaf.jpg"/>
          <p:cNvSpPr>
            <a:spLocks noChangeAspect="1" noChangeArrowheads="1"/>
          </p:cNvSpPr>
          <p:nvPr/>
        </p:nvSpPr>
        <p:spPr bwMode="auto">
          <a:xfrm>
            <a:off x="307975" y="59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AutoShape 6" descr="https://turkmenskiy.ru/upload/medialibrary/4bf/5av5ak9he3w1p4umk7bnvfadk9feiyaf.jpg"/>
          <p:cNvSpPr>
            <a:spLocks noChangeAspect="1" noChangeArrowheads="1"/>
          </p:cNvSpPr>
          <p:nvPr/>
        </p:nvSpPr>
        <p:spPr bwMode="auto">
          <a:xfrm>
            <a:off x="460375" y="1202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7853" y="1581150"/>
            <a:ext cx="5638800" cy="160043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400" b="1" dirty="0">
                <a:latin typeface="Ariac"/>
              </a:rPr>
              <a:t>Общий объем финансирования проекта составит 921,89 млн рублей, в том числе: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1" dirty="0" smtClean="0">
                <a:latin typeface="Ariac"/>
              </a:rPr>
              <a:t>строительно-монтажные </a:t>
            </a:r>
            <a:r>
              <a:rPr lang="ru-RU" sz="1400" b="1" dirty="0">
                <a:latin typeface="Ariac"/>
              </a:rPr>
              <a:t>работы – 616,54 млн рублей;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1" dirty="0" smtClean="0">
                <a:latin typeface="Ariac"/>
              </a:rPr>
              <a:t>оборудование </a:t>
            </a:r>
            <a:r>
              <a:rPr lang="ru-RU" sz="1400" b="1" dirty="0">
                <a:latin typeface="Ariac"/>
              </a:rPr>
              <a:t>– 218,51 млн рублей;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1" dirty="0" smtClean="0">
                <a:latin typeface="Ariac"/>
              </a:rPr>
              <a:t> </a:t>
            </a:r>
            <a:r>
              <a:rPr lang="ru-RU" sz="1400" b="1" dirty="0">
                <a:latin typeface="Ariac"/>
              </a:rPr>
              <a:t>мебель – 10,0 млн рублей;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1" dirty="0" smtClean="0">
                <a:latin typeface="Ariac"/>
              </a:rPr>
              <a:t> </a:t>
            </a:r>
            <a:r>
              <a:rPr lang="ru-RU" sz="1400" b="1" dirty="0">
                <a:latin typeface="Ariac"/>
              </a:rPr>
              <a:t>оборотные средства – 56,84 млн рублей.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b="1" dirty="0" smtClean="0">
                <a:latin typeface="Ariac"/>
              </a:rPr>
              <a:t> </a:t>
            </a:r>
            <a:r>
              <a:rPr lang="ru-RU" sz="1400" b="1" dirty="0">
                <a:latin typeface="Ariac"/>
              </a:rPr>
              <a:t>прочие – 20 млн рублей.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0375" y="234553"/>
            <a:ext cx="82160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rial" charset="0"/>
              </a:rPr>
              <a:t>ИНВЕСТИЦИОННОЕ ПРЕДЛОЖЕНИЕ</a:t>
            </a:r>
            <a:b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rial" charset="0"/>
              </a:rPr>
            </a:br>
            <a:r>
              <a:rPr lang="ru-RU" b="1" dirty="0">
                <a:solidFill>
                  <a:srgbClr val="002060"/>
                </a:solidFill>
              </a:rPr>
              <a:t>«СТРОИТЕЛЬСТВО РЫБОВОДЧЕСКОГО КОМПЛЕКСА 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ПО ВЫРАЩИВАНИЮ РАДУЖНОЙ ФОРЕЛИ В УСТАНОВКЕ ЗАМКНУТОГО ЦИКЛА ВОДОСНАБЖЕНИЯ»</a:t>
            </a:r>
            <a:endParaRPr lang="ru-RU" dirty="0"/>
          </a:p>
        </p:txBody>
      </p:sp>
      <p:pic>
        <p:nvPicPr>
          <p:cNvPr id="11" name="Рисунок 10"/>
          <p:cNvPicPr/>
          <p:nvPr/>
        </p:nvPicPr>
        <p:blipFill>
          <a:blip r:embed="rId2"/>
          <a:stretch/>
        </p:blipFill>
        <p:spPr bwMode="auto">
          <a:xfrm>
            <a:off x="155575" y="2495550"/>
            <a:ext cx="3197225" cy="222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72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/>
        </p:blipFill>
        <p:spPr bwMode="auto">
          <a:xfrm>
            <a:off x="304801" y="895350"/>
            <a:ext cx="3867148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478326" y="135255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Ariac"/>
              </a:rPr>
              <a:t>Площадка располагается по адресу: </a:t>
            </a:r>
            <a:endParaRPr lang="ru-RU" sz="1400" dirty="0" smtClean="0">
              <a:latin typeface="Ariac"/>
            </a:endParaRPr>
          </a:p>
          <a:p>
            <a:r>
              <a:rPr lang="ru-RU" sz="1400" dirty="0" smtClean="0">
                <a:latin typeface="Ariac"/>
              </a:rPr>
              <a:t>Воронежская </a:t>
            </a:r>
            <a:r>
              <a:rPr lang="ru-RU" sz="1400" dirty="0">
                <a:latin typeface="Ariac"/>
              </a:rPr>
              <a:t>область, Терновский район.</a:t>
            </a:r>
          </a:p>
          <a:p>
            <a:r>
              <a:rPr lang="ru-RU" sz="1400" b="1" dirty="0">
                <a:latin typeface="Ariac"/>
              </a:rPr>
              <a:t>Площадь земельного участка </a:t>
            </a:r>
            <a:r>
              <a:rPr lang="ru-RU" sz="1400" dirty="0">
                <a:latin typeface="Ariac"/>
              </a:rPr>
              <a:t>— 12 га.</a:t>
            </a:r>
          </a:p>
          <a:p>
            <a:r>
              <a:rPr lang="ru-RU" sz="1400" b="1" dirty="0" smtClean="0">
                <a:latin typeface="Ariac"/>
              </a:rPr>
              <a:t>Кадастровый </a:t>
            </a:r>
            <a:r>
              <a:rPr lang="ru-RU" sz="1400" b="1" dirty="0">
                <a:latin typeface="Ariac"/>
              </a:rPr>
              <a:t>номер </a:t>
            </a:r>
            <a:r>
              <a:rPr lang="ru-RU" sz="1400" dirty="0">
                <a:latin typeface="Ariac"/>
              </a:rPr>
              <a:t>– 36:30:4400017:201.</a:t>
            </a:r>
          </a:p>
          <a:p>
            <a:r>
              <a:rPr lang="ru-RU" sz="1400" b="1" dirty="0">
                <a:latin typeface="Ariac"/>
              </a:rPr>
              <a:t>Форма собственности </a:t>
            </a:r>
            <a:r>
              <a:rPr lang="ru-RU" sz="1400" dirty="0">
                <a:latin typeface="Ariac"/>
              </a:rPr>
              <a:t>– муниципальная собственность.</a:t>
            </a:r>
          </a:p>
          <a:p>
            <a:r>
              <a:rPr lang="ru-RU" sz="1400" b="1" dirty="0">
                <a:latin typeface="Ariac"/>
              </a:rPr>
              <a:t>Варианты приобретения </a:t>
            </a:r>
            <a:r>
              <a:rPr lang="ru-RU" sz="1400" dirty="0">
                <a:latin typeface="Ariac"/>
              </a:rPr>
              <a:t>– аренда, приобретение в собственность.</a:t>
            </a:r>
          </a:p>
          <a:p>
            <a:r>
              <a:rPr lang="ru-RU" sz="1400" dirty="0">
                <a:latin typeface="Ariac"/>
              </a:rPr>
              <a:t>Территория не подключена к инженерным сетям.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9098" y="4321373"/>
            <a:ext cx="74294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c"/>
              </a:rPr>
              <a:t>Месторасположение площадки на кадастровой карте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19400" y="209550"/>
            <a:ext cx="3944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ИНВЕСТИЦИОННАЯ ПЛОЩАДКА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884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634441"/>
              </p:ext>
            </p:extLst>
          </p:nvPr>
        </p:nvGraphicFramePr>
        <p:xfrm>
          <a:off x="838200" y="742950"/>
          <a:ext cx="7239000" cy="38862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280169"/>
                <a:gridCol w="3958831"/>
              </a:tblGrid>
              <a:tr h="7825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 dirty="0">
                          <a:effectLst/>
                          <a:latin typeface="+mj-lt"/>
                        </a:rPr>
                        <a:t>Глава </a:t>
                      </a:r>
                      <a:r>
                        <a:rPr lang="ru-RU" sz="1200" b="1" dirty="0" smtClean="0">
                          <a:effectLst/>
                          <a:latin typeface="+mj-lt"/>
                        </a:rPr>
                        <a:t>администрации Терновского муниципального </a:t>
                      </a:r>
                      <a:r>
                        <a:rPr lang="ru-RU" sz="1200" b="1" dirty="0">
                          <a:effectLst/>
                          <a:latin typeface="+mj-lt"/>
                        </a:rPr>
                        <a:t>района</a:t>
                      </a:r>
                      <a:endParaRPr lang="ru-RU" sz="12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</a:rPr>
                        <a:t>Брагин Михаил Александрович</a:t>
                      </a:r>
                      <a:endParaRPr lang="ru-RU" sz="12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5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>
                          <a:effectLst/>
                          <a:latin typeface="+mj-lt"/>
                        </a:rPr>
                        <a:t>Заместитель главы муниципального района</a:t>
                      </a:r>
                      <a:endParaRPr lang="ru-RU" sz="1200" b="1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</a:rPr>
                        <a:t>Носова Татьяна Сергеевна</a:t>
                      </a:r>
                      <a:endParaRPr lang="ru-RU" sz="12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637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 dirty="0">
                          <a:effectLst/>
                          <a:latin typeface="+mj-lt"/>
                        </a:rPr>
                        <a:t>Контактное лицо</a:t>
                      </a:r>
                      <a:endParaRPr lang="ru-RU" sz="12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+mj-lt"/>
                        </a:rPr>
                        <a:t>Суханова Оксана Вениаминовна, начальник отдела по экономике, управлению муниципальным имуществом и земельным отношениям</a:t>
                      </a:r>
                      <a:endParaRPr lang="ru-RU" sz="12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en-US" sz="1200" b="1" dirty="0">
                          <a:effectLst/>
                          <a:latin typeface="+mj-lt"/>
                        </a:rPr>
                        <a:t>Email</a:t>
                      </a:r>
                      <a:r>
                        <a:rPr lang="ru-RU" sz="1200" b="1" dirty="0">
                          <a:effectLst/>
                          <a:latin typeface="+mj-lt"/>
                        </a:rPr>
                        <a:t>:</a:t>
                      </a:r>
                      <a:endParaRPr lang="ru-RU" sz="12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+mj-lt"/>
                        </a:rPr>
                        <a:t>ternov@govvrn.ru</a:t>
                      </a:r>
                      <a:endParaRPr lang="ru-RU" sz="1200" b="1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17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 dirty="0">
                          <a:effectLst/>
                          <a:latin typeface="+mj-lt"/>
                        </a:rPr>
                        <a:t>Факс:</a:t>
                      </a:r>
                      <a:endParaRPr lang="ru-RU" sz="12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j-lt"/>
                        </a:rPr>
                        <a:t>8 (47347)5-51-44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j-lt"/>
                        </a:rPr>
                        <a:t> </a:t>
                      </a:r>
                      <a:endParaRPr lang="ru-RU" sz="12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17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>
                          <a:effectLst/>
                          <a:latin typeface="+mj-lt"/>
                        </a:rPr>
                        <a:t>Сайт:</a:t>
                      </a:r>
                      <a:endParaRPr lang="ru-RU" sz="1200" b="1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j-lt"/>
                        </a:rPr>
                        <a:t>http://ternovadmin.ru/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j-lt"/>
                        </a:rPr>
                        <a:t> </a:t>
                      </a:r>
                      <a:endParaRPr lang="ru-RU" sz="12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09600" y="268873"/>
            <a:ext cx="7010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>
                <a:tab pos="1314450" algn="l"/>
              </a:tabLst>
            </a:pPr>
            <a:r>
              <a:rPr lang="ru-RU" altLang="ru-RU" sz="1600" b="1" dirty="0" smtClean="0">
                <a:solidFill>
                  <a:schemeClr val="accent2">
                    <a:lumMod val="50000"/>
                  </a:schemeClr>
                </a:solidFill>
                <a:latin typeface="Ariac" pitchFamily="34" charset="0"/>
                <a:cs typeface="Arial" charset="0"/>
              </a:rPr>
              <a:t>КОНТАКТНАЯ ИНФОРМАЦИЯ</a:t>
            </a:r>
            <a:endParaRPr lang="ru-RU" altLang="ru-RU" sz="1600" b="1" dirty="0">
              <a:solidFill>
                <a:schemeClr val="accent2">
                  <a:lumMod val="50000"/>
                </a:schemeClr>
              </a:solidFill>
              <a:latin typeface="Ariac" pitchFamily="34" charset="0"/>
              <a:cs typeface="Arial" charset="0"/>
            </a:endParaRPr>
          </a:p>
        </p:txBody>
      </p:sp>
      <p:sp>
        <p:nvSpPr>
          <p:cNvPr id="6" name="Скругленный прямоугольник 6">
            <a:extLst>
              <a:ext uri="{FF2B5EF4-FFF2-40B4-BE49-F238E27FC236}">
                <a16:creationId xmlns="" xmlns:a16="http://schemas.microsoft.com/office/drawing/2014/main" id="{2F295C57-62FC-49A9-A20E-6EDE791DC675}"/>
              </a:ext>
            </a:extLst>
          </p:cNvPr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8575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20499</TotalTime>
  <Words>266</Words>
  <Application>Microsoft Office PowerPoint</Application>
  <PresentationFormat>Экран (16:9)</PresentationFormat>
  <Paragraphs>45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 ИНВЕСТИЦИОННОЕ ПРЕДЛОЖЕНИЕ «СТРОИТЕЛЬСТВО РЫБОВОДЧЕСКОГО КОМПЛЕКСА  ПО ВЫРАЩИВАНИЮ РАДУЖНОЙ ФОРЕЛИ В УСТАНОВКЕ ЗАМКНУТОГО ЦИКЛА ВОДОСНАБЖЕНИЯ»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СУХАНОВА Оксана Вениаминовна</dc:creator>
  <cp:lastModifiedBy>СУХАНОВА Оксана Вениаминовна</cp:lastModifiedBy>
  <cp:revision>2035</cp:revision>
  <cp:lastPrinted>2023-11-07T12:49:13Z</cp:lastPrinted>
  <dcterms:created xsi:type="dcterms:W3CDTF">1601-01-01T00:00:00Z</dcterms:created>
  <dcterms:modified xsi:type="dcterms:W3CDTF">2025-01-20T15:25:40Z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